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7" r:id="rId7"/>
    <p:sldId id="260" r:id="rId8"/>
    <p:sldId id="261" r:id="rId9"/>
    <p:sldId id="265" r:id="rId10"/>
  </p:sldIdLst>
  <p:sldSz cx="18288000" cy="10287000"/>
  <p:notesSz cx="6858000" cy="9144000"/>
  <p:embeddedFontLst>
    <p:embeddedFont>
      <p:font typeface="Poppins" panose="00000500000000000000" pitchFamily="2" charset="0"/>
      <p:regular r:id="rId11"/>
      <p:bold r:id="rId12"/>
      <p:italic r:id="rId13"/>
      <p:boldItalic r:id="rId14"/>
    </p:embeddedFont>
    <p:embeddedFont>
      <p:font typeface="Poppins Medium" panose="000006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900" y="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jpe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2032" y="3027947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304800" y="-190500"/>
            <a:ext cx="16954500" cy="3047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365"/>
              </a:lnSpc>
            </a:pPr>
            <a:r>
              <a:rPr lang="en-US" sz="8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 Performance Analysis Using Multiple Linear Regression</a:t>
            </a:r>
            <a:endParaRPr lang="en-US" sz="8800" b="1" spc="-546" dirty="0">
              <a:solidFill>
                <a:schemeClr val="bg1"/>
              </a:solidFill>
              <a:latin typeface="Times New Roman" panose="02020603050405020304" pitchFamily="18" charset="0"/>
              <a:ea typeface="Poppins Medium"/>
              <a:cs typeface="Times New Roman" panose="02020603050405020304" pitchFamily="18" charset="0"/>
              <a:sym typeface="Poppins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-16042" y="8877300"/>
            <a:ext cx="3509211" cy="5475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230"/>
              </a:lnSpc>
              <a:spcBef>
                <a:spcPct val="0"/>
              </a:spcBef>
            </a:pPr>
            <a:r>
              <a:rPr lang="en-US" sz="4000" spc="-126" dirty="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  2025/09/06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4800" y="6697104"/>
            <a:ext cx="6967016" cy="561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30"/>
              </a:lnSpc>
              <a:spcBef>
                <a:spcPct val="0"/>
              </a:spcBef>
            </a:pPr>
            <a:r>
              <a:rPr lang="en-US" sz="4400" spc="-126" dirty="0">
                <a:solidFill>
                  <a:srgbClr val="F4F4F4"/>
                </a:solidFill>
                <a:latin typeface="Poppins"/>
                <a:ea typeface="Poppins"/>
                <a:cs typeface="Poppins"/>
                <a:sym typeface="Poppins"/>
              </a:rPr>
              <a:t> SAID ALI AHMED </a:t>
            </a:r>
          </a:p>
        </p:txBody>
      </p:sp>
      <p:pic>
        <p:nvPicPr>
          <p:cNvPr id="11" name="Picture 10" descr="A group of students sitting at desks in a classroom&#10;&#10;AI-generated content may be incorrect.">
            <a:extLst>
              <a:ext uri="{FF2B5EF4-FFF2-40B4-BE49-F238E27FC236}">
                <a16:creationId xmlns:a16="http://schemas.microsoft.com/office/drawing/2014/main" id="{37FC070F-C7EE-C26F-FF55-A624A816F4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3027947"/>
            <a:ext cx="8305800" cy="72009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A1BC38D-8535-F764-FBB8-D255D4B9C79B}"/>
              </a:ext>
            </a:extLst>
          </p:cNvPr>
          <p:cNvSpPr txBox="1"/>
          <p:nvPr/>
        </p:nvSpPr>
        <p:spPr>
          <a:xfrm>
            <a:off x="0" y="3943171"/>
            <a:ext cx="916806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Regression  Analysis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1943100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04800" y="647700"/>
            <a:ext cx="8115300" cy="1119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19"/>
              </a:lnSpc>
            </a:pPr>
            <a:r>
              <a:rPr lang="en-US" sz="9600" b="1" dirty="0">
                <a:solidFill>
                  <a:schemeClr val="bg1"/>
                </a:solidFill>
              </a:rPr>
              <a:t>Objective:</a:t>
            </a:r>
            <a:endParaRPr lang="en-US" sz="9600" b="1" spc="-358" dirty="0">
              <a:solidFill>
                <a:schemeClr val="bg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4F1945-0A07-804B-4739-426B96D7B0FE}"/>
              </a:ext>
            </a:extLst>
          </p:cNvPr>
          <p:cNvSpPr txBox="1"/>
          <p:nvPr/>
        </p:nvSpPr>
        <p:spPr>
          <a:xfrm>
            <a:off x="152400" y="1229366"/>
            <a:ext cx="11887200" cy="88331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Understand factors influencing student performance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54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Variables considered: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Hours Studied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Previous Scores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Extracurricular Activities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Sleep Hours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Sample Question Papers Practiced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variable: Performance Index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5143500"/>
            <a:ext cx="12279636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 flipV="1">
            <a:off x="12279636" y="0"/>
            <a:ext cx="0" cy="1032106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2800683" y="816005"/>
            <a:ext cx="5014071" cy="1065469"/>
            <a:chOff x="-81859" y="-76200"/>
            <a:chExt cx="1320578" cy="29318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98030" cy="216983"/>
            </a:xfrm>
            <a:custGeom>
              <a:avLst/>
              <a:gdLst/>
              <a:ahLst/>
              <a:cxnLst/>
              <a:rect l="l" t="t" r="r" b="b"/>
              <a:pathLst>
                <a:path w="1027993" h="216983">
                  <a:moveTo>
                    <a:pt x="108492" y="0"/>
                  </a:moveTo>
                  <a:lnTo>
                    <a:pt x="919502" y="0"/>
                  </a:lnTo>
                  <a:cubicBezTo>
                    <a:pt x="979420" y="0"/>
                    <a:pt x="1027993" y="48573"/>
                    <a:pt x="1027993" y="108492"/>
                  </a:cubicBezTo>
                  <a:lnTo>
                    <a:pt x="1027993" y="108492"/>
                  </a:lnTo>
                  <a:cubicBezTo>
                    <a:pt x="1027993" y="168410"/>
                    <a:pt x="979420" y="216983"/>
                    <a:pt x="919502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0E1E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81859" y="-76200"/>
              <a:ext cx="1320578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endParaRPr lang="en-US" sz="2521" b="1" spc="52" dirty="0">
                <a:solidFill>
                  <a:srgbClr val="F4F4F4"/>
                </a:solidFill>
                <a:latin typeface="Poppins Medium"/>
                <a:cs typeface="Poppins Medium"/>
              </a:endParaRPr>
            </a:p>
            <a:p>
              <a:pPr algn="ctr">
                <a:lnSpc>
                  <a:spcPts val="3530"/>
                </a:lnSpc>
              </a:pPr>
              <a:r>
                <a:rPr lang="en-US" sz="2521" b="1" spc="52" dirty="0">
                  <a:solidFill>
                    <a:srgbClr val="F4F4F4"/>
                  </a:solidFill>
                  <a:latin typeface="Poppins Medium"/>
                  <a:cs typeface="Poppins Medium"/>
                </a:rPr>
                <a:t>Data Preparation</a:t>
              </a:r>
              <a:endParaRPr lang="en-US" sz="2521" b="1" spc="52" dirty="0">
                <a:solidFill>
                  <a:srgbClr val="F4F4F4"/>
                </a:solidFill>
                <a:latin typeface="Poppins Medium"/>
                <a:cs typeface="Poppins Medium"/>
                <a:sym typeface="Poppins Medium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685685" y="2558869"/>
            <a:ext cx="5267711" cy="1155773"/>
            <a:chOff x="-179106" y="-76200"/>
            <a:chExt cx="1562103" cy="304401"/>
          </a:xfrm>
        </p:grpSpPr>
        <p:sp>
          <p:nvSpPr>
            <p:cNvPr id="8" name="Freeform 8"/>
            <p:cNvSpPr/>
            <p:nvPr/>
          </p:nvSpPr>
          <p:spPr>
            <a:xfrm>
              <a:off x="-89689" y="0"/>
              <a:ext cx="1385759" cy="216983"/>
            </a:xfrm>
            <a:custGeom>
              <a:avLst/>
              <a:gdLst/>
              <a:ahLst/>
              <a:cxnLst/>
              <a:rect l="l" t="t" r="r" b="b"/>
              <a:pathLst>
                <a:path w="1027993" h="216983">
                  <a:moveTo>
                    <a:pt x="108492" y="0"/>
                  </a:moveTo>
                  <a:lnTo>
                    <a:pt x="919502" y="0"/>
                  </a:lnTo>
                  <a:cubicBezTo>
                    <a:pt x="979420" y="0"/>
                    <a:pt x="1027993" y="48573"/>
                    <a:pt x="1027993" y="108492"/>
                  </a:cubicBezTo>
                  <a:lnTo>
                    <a:pt x="1027993" y="108492"/>
                  </a:lnTo>
                  <a:cubicBezTo>
                    <a:pt x="1027993" y="168410"/>
                    <a:pt x="979420" y="216983"/>
                    <a:pt x="919502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0E1E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-179106" y="-76200"/>
              <a:ext cx="1562103" cy="304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endParaRPr lang="en-US" sz="2521" b="1" spc="52" dirty="0">
                <a:solidFill>
                  <a:srgbClr val="F4F4F4"/>
                </a:solidFill>
                <a:latin typeface="Poppins Medium"/>
                <a:cs typeface="Poppins Medium"/>
              </a:endParaRPr>
            </a:p>
            <a:p>
              <a:pPr algn="ctr">
                <a:lnSpc>
                  <a:spcPts val="3530"/>
                </a:lnSpc>
              </a:pPr>
              <a:r>
                <a:rPr lang="en-US" sz="2521" b="1" spc="52" dirty="0">
                  <a:solidFill>
                    <a:srgbClr val="F4F4F4"/>
                  </a:solidFill>
                  <a:latin typeface="Poppins Medium"/>
                  <a:cs typeface="Poppins Medium"/>
                </a:rPr>
                <a:t>Exploratory Data Analysis</a:t>
              </a:r>
              <a:endParaRPr lang="en-US" sz="2521" b="1" spc="52" dirty="0">
                <a:solidFill>
                  <a:srgbClr val="F4F4F4"/>
                </a:solidFill>
                <a:latin typeface="Poppins Medium"/>
                <a:cs typeface="Poppins Medium"/>
                <a:sym typeface="Poppins Medium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091737" y="4893793"/>
            <a:ext cx="4815253" cy="787166"/>
            <a:chOff x="0" y="0"/>
            <a:chExt cx="1027993" cy="21698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27993" cy="216983"/>
            </a:xfrm>
            <a:custGeom>
              <a:avLst/>
              <a:gdLst/>
              <a:ahLst/>
              <a:cxnLst/>
              <a:rect l="l" t="t" r="r" b="b"/>
              <a:pathLst>
                <a:path w="1027993" h="216983">
                  <a:moveTo>
                    <a:pt x="108492" y="0"/>
                  </a:moveTo>
                  <a:lnTo>
                    <a:pt x="919502" y="0"/>
                  </a:lnTo>
                  <a:cubicBezTo>
                    <a:pt x="979420" y="0"/>
                    <a:pt x="1027993" y="48573"/>
                    <a:pt x="1027993" y="108492"/>
                  </a:cubicBezTo>
                  <a:lnTo>
                    <a:pt x="1027993" y="108492"/>
                  </a:lnTo>
                  <a:cubicBezTo>
                    <a:pt x="1027993" y="168410"/>
                    <a:pt x="979420" y="216983"/>
                    <a:pt x="919502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0E1E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76200"/>
              <a:ext cx="1027993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endParaRPr lang="en-US" sz="2521" b="1" spc="52" dirty="0">
                <a:solidFill>
                  <a:srgbClr val="F4F4F4"/>
                </a:solidFill>
                <a:latin typeface="Poppins Medium"/>
                <a:cs typeface="Poppins Medium"/>
              </a:endParaRPr>
            </a:p>
            <a:p>
              <a:pPr algn="ctr">
                <a:lnSpc>
                  <a:spcPts val="3530"/>
                </a:lnSpc>
              </a:pPr>
              <a:r>
                <a:rPr lang="en-US" sz="2521" b="1" spc="52" dirty="0">
                  <a:solidFill>
                    <a:srgbClr val="F4F4F4"/>
                  </a:solidFill>
                  <a:latin typeface="Poppins Medium"/>
                  <a:cs typeface="Poppins Medium"/>
                </a:rPr>
                <a:t>Correlation Analysis</a:t>
              </a:r>
              <a:endParaRPr lang="en-US" sz="2521" b="1" spc="52" dirty="0">
                <a:solidFill>
                  <a:srgbClr val="F4F4F4"/>
                </a:solidFill>
                <a:latin typeface="Poppins Medium"/>
                <a:cs typeface="Poppins Medium"/>
                <a:sym typeface="Poppins Medium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3045328" y="6593633"/>
            <a:ext cx="4769426" cy="1272562"/>
            <a:chOff x="-49963" y="-161552"/>
            <a:chExt cx="1199185" cy="378535"/>
          </a:xfrm>
        </p:grpSpPr>
        <p:sp>
          <p:nvSpPr>
            <p:cNvPr id="14" name="Freeform 14"/>
            <p:cNvSpPr/>
            <p:nvPr/>
          </p:nvSpPr>
          <p:spPr>
            <a:xfrm>
              <a:off x="-49963" y="-92896"/>
              <a:ext cx="1199185" cy="216983"/>
            </a:xfrm>
            <a:custGeom>
              <a:avLst/>
              <a:gdLst/>
              <a:ahLst/>
              <a:cxnLst/>
              <a:rect l="l" t="t" r="r" b="b"/>
              <a:pathLst>
                <a:path w="1027993" h="216983">
                  <a:moveTo>
                    <a:pt x="108492" y="0"/>
                  </a:moveTo>
                  <a:lnTo>
                    <a:pt x="919502" y="0"/>
                  </a:lnTo>
                  <a:cubicBezTo>
                    <a:pt x="979420" y="0"/>
                    <a:pt x="1027993" y="48573"/>
                    <a:pt x="1027993" y="108492"/>
                  </a:cubicBezTo>
                  <a:lnTo>
                    <a:pt x="1027993" y="108492"/>
                  </a:lnTo>
                  <a:cubicBezTo>
                    <a:pt x="1027993" y="168410"/>
                    <a:pt x="979420" y="216983"/>
                    <a:pt x="919502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0E1E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-49963" y="-161552"/>
              <a:ext cx="1127563" cy="378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r>
                <a:rPr lang="en-US" sz="2521" b="1" spc="52" dirty="0">
                  <a:solidFill>
                    <a:srgbClr val="F4F4F4"/>
                  </a:solidFill>
                  <a:latin typeface="Poppins Medium"/>
                  <a:cs typeface="Poppins Medium"/>
                  <a:sym typeface="Poppins Medium"/>
                </a:rPr>
                <a:t>Model Summary 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097878" y="8177341"/>
            <a:ext cx="4848918" cy="1113180"/>
            <a:chOff x="0" y="-76200"/>
            <a:chExt cx="1277081" cy="293183"/>
          </a:xfrm>
        </p:grpSpPr>
        <p:sp>
          <p:nvSpPr>
            <p:cNvPr id="17" name="Freeform 17"/>
            <p:cNvSpPr/>
            <p:nvPr/>
          </p:nvSpPr>
          <p:spPr>
            <a:xfrm>
              <a:off x="8867" y="-47727"/>
              <a:ext cx="1268214" cy="216983"/>
            </a:xfrm>
            <a:custGeom>
              <a:avLst/>
              <a:gdLst/>
              <a:ahLst/>
              <a:cxnLst/>
              <a:rect l="l" t="t" r="r" b="b"/>
              <a:pathLst>
                <a:path w="1027993" h="216983">
                  <a:moveTo>
                    <a:pt x="108492" y="0"/>
                  </a:moveTo>
                  <a:lnTo>
                    <a:pt x="919502" y="0"/>
                  </a:lnTo>
                  <a:cubicBezTo>
                    <a:pt x="979420" y="0"/>
                    <a:pt x="1027993" y="48573"/>
                    <a:pt x="1027993" y="108492"/>
                  </a:cubicBezTo>
                  <a:lnTo>
                    <a:pt x="1027993" y="108492"/>
                  </a:lnTo>
                  <a:cubicBezTo>
                    <a:pt x="1027993" y="168410"/>
                    <a:pt x="979420" y="216983"/>
                    <a:pt x="919502" y="216983"/>
                  </a:cubicBezTo>
                  <a:lnTo>
                    <a:pt x="108492" y="216983"/>
                  </a:lnTo>
                  <a:cubicBezTo>
                    <a:pt x="48573" y="216983"/>
                    <a:pt x="0" y="168410"/>
                    <a:pt x="0" y="108492"/>
                  </a:cubicBezTo>
                  <a:lnTo>
                    <a:pt x="0" y="108492"/>
                  </a:lnTo>
                  <a:cubicBezTo>
                    <a:pt x="0" y="48573"/>
                    <a:pt x="48573" y="0"/>
                    <a:pt x="10849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590E1E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  <a:ln w="9525" cap="rnd">
              <a:solidFill>
                <a:srgbClr val="F4F4F4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76200"/>
              <a:ext cx="1027993" cy="2931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30"/>
                </a:lnSpc>
              </a:pPr>
              <a:r>
                <a:rPr lang="en-US" sz="3600" b="1" spc="52" dirty="0">
                  <a:solidFill>
                    <a:srgbClr val="F4F4F4"/>
                  </a:solidFill>
                  <a:latin typeface="Poppins Medium"/>
                  <a:cs typeface="Poppins Medium"/>
                </a:rPr>
                <a:t>Interpretation</a:t>
              </a:r>
              <a:endParaRPr lang="en-US" sz="3600" b="1" spc="52" dirty="0">
                <a:solidFill>
                  <a:srgbClr val="F4F4F4"/>
                </a:solidFill>
                <a:latin typeface="Poppins Medium"/>
                <a:cs typeface="Poppins Medium"/>
                <a:sym typeface="Poppins Medium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873585" y="1040458"/>
            <a:ext cx="812101" cy="812101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B1124">
                    <a:alpha val="100000"/>
                  </a:srgbClr>
                </a:gs>
                <a:gs pos="50000">
                  <a:srgbClr val="000000">
                    <a:alpha val="100000"/>
                  </a:srgbClr>
                </a:gs>
                <a:gs pos="100000">
                  <a:srgbClr val="6B112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9525" cap="sq">
              <a:solidFill>
                <a:srgbClr val="F4F4F4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10"/>
                </a:lnSpc>
              </a:pPr>
              <a:r>
                <a:rPr lang="en-US" sz="2221" b="1" spc="46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1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873585" y="2848191"/>
            <a:ext cx="812101" cy="812101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B1124">
                    <a:alpha val="100000"/>
                  </a:srgbClr>
                </a:gs>
                <a:gs pos="50000">
                  <a:srgbClr val="000000">
                    <a:alpha val="100000"/>
                  </a:srgbClr>
                </a:gs>
                <a:gs pos="100000">
                  <a:srgbClr val="6B112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9525" cap="sq">
              <a:solidFill>
                <a:srgbClr val="F4F4F4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8"/>
                </a:lnSpc>
              </a:pPr>
              <a:r>
                <a:rPr lang="en-US" sz="2220" b="1" spc="46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2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873585" y="4737450"/>
            <a:ext cx="812101" cy="812101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B1124">
                    <a:alpha val="100000"/>
                  </a:srgbClr>
                </a:gs>
                <a:gs pos="50000">
                  <a:srgbClr val="000000">
                    <a:alpha val="100000"/>
                  </a:srgbClr>
                </a:gs>
                <a:gs pos="100000">
                  <a:srgbClr val="6B112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9525" cap="sq">
              <a:solidFill>
                <a:srgbClr val="F4F4F4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8"/>
                </a:lnSpc>
              </a:pPr>
              <a:r>
                <a:rPr lang="en-US" sz="2220" b="1" spc="46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3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1873585" y="6584116"/>
            <a:ext cx="812101" cy="812101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B1124">
                    <a:alpha val="100000"/>
                  </a:srgbClr>
                </a:gs>
                <a:gs pos="50000">
                  <a:srgbClr val="000000">
                    <a:alpha val="100000"/>
                  </a:srgbClr>
                </a:gs>
                <a:gs pos="100000">
                  <a:srgbClr val="6B112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9525" cap="sq">
              <a:solidFill>
                <a:srgbClr val="F4F4F4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8"/>
                </a:lnSpc>
              </a:pPr>
              <a:r>
                <a:rPr lang="en-US" sz="2220" b="1" spc="46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4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1873585" y="8472542"/>
            <a:ext cx="812101" cy="812101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6B1124">
                    <a:alpha val="100000"/>
                  </a:srgbClr>
                </a:gs>
                <a:gs pos="50000">
                  <a:srgbClr val="000000">
                    <a:alpha val="100000"/>
                  </a:srgbClr>
                </a:gs>
                <a:gs pos="100000">
                  <a:srgbClr val="6B1124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w="9525" cap="sq">
              <a:solidFill>
                <a:srgbClr val="F4F4F4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08"/>
                </a:lnSpc>
              </a:pPr>
              <a:r>
                <a:rPr lang="en-US" sz="2220" b="1" spc="46">
                  <a:solidFill>
                    <a:srgbClr val="FFFFF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5</a:t>
              </a:r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32703" y="966341"/>
            <a:ext cx="12316350" cy="1119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122"/>
              </a:lnSpc>
            </a:pPr>
            <a:r>
              <a:rPr lang="en-US" sz="9600" b="1" spc="-359" dirty="0">
                <a:solidFill>
                  <a:schemeClr val="bg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-US" sz="9600" b="1" dirty="0">
                <a:solidFill>
                  <a:schemeClr val="bg1"/>
                </a:solidFill>
              </a:rPr>
              <a:t> ANALYSIS PROCESS</a:t>
            </a:r>
            <a:endParaRPr lang="en-US" sz="9600" b="1" spc="-359" dirty="0">
              <a:solidFill>
                <a:schemeClr val="bg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40" name="Freeform 7">
            <a:extLst>
              <a:ext uri="{FF2B5EF4-FFF2-40B4-BE49-F238E27FC236}">
                <a16:creationId xmlns:a16="http://schemas.microsoft.com/office/drawing/2014/main" id="{A6CBF19B-3E24-D7FF-B3AA-A3C696860041}"/>
              </a:ext>
            </a:extLst>
          </p:cNvPr>
          <p:cNvSpPr/>
          <p:nvPr/>
        </p:nvSpPr>
        <p:spPr>
          <a:xfrm>
            <a:off x="-16042" y="5132341"/>
            <a:ext cx="7712242" cy="5154659"/>
          </a:xfrm>
          <a:custGeom>
            <a:avLst/>
            <a:gdLst/>
            <a:ahLst/>
            <a:cxnLst/>
            <a:rect l="l" t="t" r="r" b="b"/>
            <a:pathLst>
              <a:path w="1483160" h="1274980">
                <a:moveTo>
                  <a:pt x="49330" y="0"/>
                </a:moveTo>
                <a:lnTo>
                  <a:pt x="1433829" y="0"/>
                </a:lnTo>
                <a:cubicBezTo>
                  <a:pt x="1446913" y="0"/>
                  <a:pt x="1459460" y="5197"/>
                  <a:pt x="1468711" y="14449"/>
                </a:cubicBezTo>
                <a:cubicBezTo>
                  <a:pt x="1477963" y="23700"/>
                  <a:pt x="1483160" y="36247"/>
                  <a:pt x="1483160" y="49330"/>
                </a:cubicBezTo>
                <a:lnTo>
                  <a:pt x="1483160" y="1225650"/>
                </a:lnTo>
                <a:cubicBezTo>
                  <a:pt x="1483160" y="1238733"/>
                  <a:pt x="1477963" y="1251281"/>
                  <a:pt x="1468711" y="1260532"/>
                </a:cubicBezTo>
                <a:cubicBezTo>
                  <a:pt x="1459460" y="1269783"/>
                  <a:pt x="1446913" y="1274980"/>
                  <a:pt x="1433829" y="1274980"/>
                </a:cubicBezTo>
                <a:lnTo>
                  <a:pt x="49330" y="1274980"/>
                </a:lnTo>
                <a:cubicBezTo>
                  <a:pt x="36247" y="1274980"/>
                  <a:pt x="23700" y="1269783"/>
                  <a:pt x="14449" y="1260532"/>
                </a:cubicBezTo>
                <a:cubicBezTo>
                  <a:pt x="5197" y="1251281"/>
                  <a:pt x="0" y="1238733"/>
                  <a:pt x="0" y="1225650"/>
                </a:cubicBezTo>
                <a:lnTo>
                  <a:pt x="0" y="49330"/>
                </a:lnTo>
                <a:cubicBezTo>
                  <a:pt x="0" y="36247"/>
                  <a:pt x="5197" y="23700"/>
                  <a:pt x="14449" y="14449"/>
                </a:cubicBezTo>
                <a:cubicBezTo>
                  <a:pt x="23700" y="5197"/>
                  <a:pt x="36247" y="0"/>
                  <a:pt x="49330" y="0"/>
                </a:cubicBezTo>
                <a:close/>
              </a:path>
            </a:pathLst>
          </a:custGeom>
          <a:blipFill>
            <a:blip r:embed="rId2"/>
            <a:stretch>
              <a:fillRect l="-30473" t="-71608" b="-56057"/>
            </a:stretch>
          </a:blipFill>
          <a:ln w="9525" cap="rnd">
            <a:solidFill>
              <a:srgbClr val="FFFFFF"/>
            </a:solidFill>
            <a:prstDash val="solid"/>
            <a:rou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 flipV="1">
            <a:off x="0" y="1943100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Box 34"/>
          <p:cNvSpPr txBox="1"/>
          <p:nvPr/>
        </p:nvSpPr>
        <p:spPr>
          <a:xfrm>
            <a:off x="990600" y="495300"/>
            <a:ext cx="16306800" cy="1119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2"/>
              </a:lnSpc>
            </a:pPr>
            <a:r>
              <a:rPr lang="en-US" sz="8550" b="1" spc="-359" dirty="0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r>
              <a:rPr lang="en-US" sz="9600" b="1" dirty="0">
                <a:solidFill>
                  <a:schemeClr val="bg1"/>
                </a:solidFill>
              </a:rPr>
              <a:t>DATA LOADING &amp; CLEANING</a:t>
            </a:r>
            <a:r>
              <a:rPr lang="en-US" sz="9600" b="1" spc="-359" dirty="0">
                <a:solidFill>
                  <a:schemeClr val="bg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6E851FD-6E96-F9EA-7448-91B2CED3A256}"/>
              </a:ext>
            </a:extLst>
          </p:cNvPr>
          <p:cNvSpPr txBox="1"/>
          <p:nvPr/>
        </p:nvSpPr>
        <p:spPr>
          <a:xfrm>
            <a:off x="228600" y="2136439"/>
            <a:ext cx="1790700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Previewed &amp; inspected data:</a:t>
            </a:r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Checked missing values</a:t>
            </a:r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Encoded categorical variable(yes or NO → 1, No → 0</a:t>
            </a:r>
          </a:p>
          <a:p>
            <a:pPr marL="857250" indent="-857250">
              <a:buFont typeface="Wingdings" panose="05000000000000000000" pitchFamily="2" charset="2"/>
              <a:buChar char="§"/>
            </a:pPr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Checked duplicates </a:t>
            </a:r>
          </a:p>
          <a:p>
            <a:endParaRPr lang="en-US" sz="6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72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 flipV="1">
            <a:off x="0" y="1943100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Box 34"/>
          <p:cNvSpPr txBox="1"/>
          <p:nvPr/>
        </p:nvSpPr>
        <p:spPr>
          <a:xfrm>
            <a:off x="-609600" y="495300"/>
            <a:ext cx="17907000" cy="10625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2"/>
              </a:lnSpc>
            </a:pPr>
            <a:r>
              <a:rPr lang="en-US" sz="8000" b="1" dirty="0">
                <a:solidFill>
                  <a:schemeClr val="bg1"/>
                </a:solidFill>
              </a:rPr>
              <a:t>Exploratory Data Analysis – Histograms</a:t>
            </a:r>
            <a:endParaRPr lang="en-US" sz="8000" b="1" spc="-359" dirty="0">
              <a:solidFill>
                <a:schemeClr val="bg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4" name="Picture 3" descr="A graph of blue and white bars&#10;&#10;AI-generated content may be incorrect.">
            <a:extLst>
              <a:ext uri="{FF2B5EF4-FFF2-40B4-BE49-F238E27FC236}">
                <a16:creationId xmlns:a16="http://schemas.microsoft.com/office/drawing/2014/main" id="{C39CC085-5D6C-4245-95CF-51BF03B2D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2" y="1943100"/>
            <a:ext cx="8365958" cy="83438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0FA2B9-F9B0-BFE9-393E-4F0835C58EBA}"/>
              </a:ext>
            </a:extLst>
          </p:cNvPr>
          <p:cNvSpPr txBox="1"/>
          <p:nvPr/>
        </p:nvSpPr>
        <p:spPr>
          <a:xfrm>
            <a:off x="8534400" y="2188892"/>
            <a:ext cx="9372600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600" dirty="0">
                <a:solidFill>
                  <a:schemeClr val="bg1"/>
                </a:solidFill>
              </a:rPr>
              <a:t>Summary: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→ </a:t>
            </a:r>
            <a:r>
              <a:rPr lang="en-US" sz="3200" dirty="0">
                <a:solidFill>
                  <a:schemeClr val="bg1"/>
                </a:solidFill>
              </a:rPr>
              <a:t>The numeric predictors are mostly uniformly distributed, with extracurricular activities being binary, sleep hours peaking slightly at 8, and previous scores showing minor variability across their range.</a:t>
            </a:r>
          </a:p>
        </p:txBody>
      </p:sp>
    </p:spTree>
    <p:extLst>
      <p:ext uri="{BB962C8B-B14F-4D97-AF65-F5344CB8AC3E}">
        <p14:creationId xmlns:p14="http://schemas.microsoft.com/office/powerpoint/2010/main" val="1144881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 flipV="1">
            <a:off x="0" y="1943100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4" name="TextBox 34"/>
          <p:cNvSpPr txBox="1"/>
          <p:nvPr/>
        </p:nvSpPr>
        <p:spPr>
          <a:xfrm>
            <a:off x="-609600" y="495300"/>
            <a:ext cx="17907000" cy="11192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22"/>
              </a:lnSpc>
            </a:pPr>
            <a:r>
              <a:rPr lang="en-US" sz="9600" b="1" dirty="0">
                <a:solidFill>
                  <a:schemeClr val="bg1"/>
                </a:solidFill>
              </a:rPr>
              <a:t>CORRELATION ANALYSIS</a:t>
            </a:r>
            <a:endParaRPr lang="en-US" sz="9600" b="1" spc="-359" dirty="0">
              <a:solidFill>
                <a:schemeClr val="bg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0FA2B9-F9B0-BFE9-393E-4F0835C58EBA}"/>
              </a:ext>
            </a:extLst>
          </p:cNvPr>
          <p:cNvSpPr txBox="1"/>
          <p:nvPr/>
        </p:nvSpPr>
        <p:spPr>
          <a:xfrm>
            <a:off x="7543800" y="2277700"/>
            <a:ext cx="105156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4000" b="1" i="0" dirty="0">
                <a:solidFill>
                  <a:schemeClr val="bg1"/>
                </a:solidFill>
                <a:effectLst/>
                <a:latin typeface="quote-cjk-patch"/>
              </a:rPr>
              <a:t>Summary:</a:t>
            </a:r>
            <a:r>
              <a:rPr lang="en-US" sz="4000" b="0" i="0" dirty="0">
                <a:solidFill>
                  <a:schemeClr val="bg1"/>
                </a:solidFill>
                <a:effectLst/>
                <a:latin typeface="quote-cjk-patch"/>
              </a:rPr>
              <a:t> </a:t>
            </a:r>
          </a:p>
          <a:p>
            <a:pPr algn="just"/>
            <a:r>
              <a:rPr lang="en-US" sz="4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Based on this analysis, a student's </a:t>
            </a:r>
            <a:r>
              <a:rPr lang="en-US" sz="40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previous academic scores</a:t>
            </a:r>
            <a:r>
              <a:rPr lang="en-US" sz="4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are by far the strongest predictor of their current performance. The amount of </a:t>
            </a:r>
            <a:r>
              <a:rPr lang="en-US" sz="4000" b="1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 spent studying</a:t>
            </a:r>
            <a:r>
              <a:rPr lang="en-US" sz="40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also a relevant factor, but to a much lesser degree. The other measured factors (extracurricular activities, sleep, and practicing sample papers) show no meaningful statistical relationship with performance in this dataset.</a:t>
            </a: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graph showing a number of hours&#10;&#10;AI-generated content may be incorrect.">
            <a:extLst>
              <a:ext uri="{FF2B5EF4-FFF2-40B4-BE49-F238E27FC236}">
                <a16:creationId xmlns:a16="http://schemas.microsoft.com/office/drawing/2014/main" id="{F470A3B8-8D55-3CB6-E2D3-5FAF64FD3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43101"/>
            <a:ext cx="7339263" cy="834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280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2094250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F73BE6-0B72-B649-640C-9F32530BE019}"/>
              </a:ext>
            </a:extLst>
          </p:cNvPr>
          <p:cNvSpPr txBox="1"/>
          <p:nvPr/>
        </p:nvSpPr>
        <p:spPr>
          <a:xfrm>
            <a:off x="76200" y="647700"/>
            <a:ext cx="17449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</a:rPr>
              <a:t>Model Summary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1E5557-D486-F37F-04D4-D28D20058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0213"/>
            <a:ext cx="7924800" cy="82067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99A44A7-8F6F-7AC0-2215-EA5287EDD18B}"/>
              </a:ext>
            </a:extLst>
          </p:cNvPr>
          <p:cNvSpPr txBox="1"/>
          <p:nvPr/>
        </p:nvSpPr>
        <p:spPr>
          <a:xfrm>
            <a:off x="7982955" y="2138366"/>
            <a:ext cx="476049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MODEL SUMMARY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2D5664-8C25-A779-3613-693A25F9D66E}"/>
              </a:ext>
            </a:extLst>
          </p:cNvPr>
          <p:cNvSpPr txBox="1"/>
          <p:nvPr/>
        </p:nvSpPr>
        <p:spPr>
          <a:xfrm>
            <a:off x="8097257" y="2781300"/>
            <a:ext cx="9408694" cy="80945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Dependent Variable: </a:t>
            </a:r>
            <a:r>
              <a:rPr lang="en-US" sz="2000" b="1" dirty="0" err="1">
                <a:solidFill>
                  <a:schemeClr val="bg1"/>
                </a:solidFill>
              </a:rPr>
              <a:t>Performance.Index</a:t>
            </a:r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Predictors: </a:t>
            </a:r>
            <a:r>
              <a:rPr lang="en-US" sz="2000" b="1" dirty="0" err="1">
                <a:solidFill>
                  <a:schemeClr val="bg1"/>
                </a:solidFill>
              </a:rPr>
              <a:t>Hours.Studied</a:t>
            </a:r>
            <a:r>
              <a:rPr lang="en-US" sz="2000" b="1" dirty="0">
                <a:solidFill>
                  <a:schemeClr val="bg1"/>
                </a:solidFill>
              </a:rPr>
              <a:t>, </a:t>
            </a:r>
            <a:r>
              <a:rPr lang="en-US" sz="2000" b="1" dirty="0" err="1">
                <a:solidFill>
                  <a:schemeClr val="bg1"/>
                </a:solidFill>
              </a:rPr>
              <a:t>Previous.Scores</a:t>
            </a:r>
            <a:r>
              <a:rPr lang="en-US" sz="2000" b="1" dirty="0">
                <a:solidFill>
                  <a:schemeClr val="bg1"/>
                </a:solidFill>
              </a:rPr>
              <a:t>, </a:t>
            </a:r>
            <a:r>
              <a:rPr lang="en-US" sz="2000" b="1" dirty="0" err="1">
                <a:solidFill>
                  <a:schemeClr val="bg1"/>
                </a:solidFill>
              </a:rPr>
              <a:t>Extracurricular.Activities</a:t>
            </a:r>
            <a:r>
              <a:rPr lang="en-US" sz="2000" b="1" dirty="0">
                <a:solidFill>
                  <a:schemeClr val="bg1"/>
                </a:solidFill>
              </a:rPr>
              <a:t>, </a:t>
            </a:r>
            <a:r>
              <a:rPr lang="en-US" sz="2000" b="1" dirty="0" err="1">
                <a:solidFill>
                  <a:schemeClr val="bg1"/>
                </a:solidFill>
              </a:rPr>
              <a:t>Sleep.Hours</a:t>
            </a:r>
            <a:r>
              <a:rPr lang="en-US" sz="2000" b="1" dirty="0">
                <a:solidFill>
                  <a:schemeClr val="bg1"/>
                </a:solidFill>
              </a:rPr>
              <a:t>, </a:t>
            </a:r>
            <a:r>
              <a:rPr lang="en-US" sz="2000" b="1" dirty="0" err="1">
                <a:solidFill>
                  <a:schemeClr val="bg1"/>
                </a:solidFill>
              </a:rPr>
              <a:t>Sample.Question.Papers.Practiced</a:t>
            </a:r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Model Fit: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R-squared = </a:t>
            </a:r>
            <a:r>
              <a:rPr lang="en-US" sz="2000" b="1" dirty="0">
                <a:solidFill>
                  <a:schemeClr val="accent3"/>
                </a:solidFill>
              </a:rPr>
              <a:t>0.9889 → ~98.9% </a:t>
            </a:r>
            <a:r>
              <a:rPr lang="en-US" sz="2000" b="1" dirty="0">
                <a:solidFill>
                  <a:schemeClr val="bg1"/>
                </a:solidFill>
              </a:rPr>
              <a:t>of variance explained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Adjusted R-squared = </a:t>
            </a:r>
            <a:r>
              <a:rPr lang="en-US" sz="2000" b="1" dirty="0">
                <a:solidFill>
                  <a:schemeClr val="accent3"/>
                </a:solidFill>
              </a:rPr>
              <a:t>0.9889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Residual Standard Error ≈ </a:t>
            </a:r>
            <a:r>
              <a:rPr lang="en-US" sz="2000" b="1" dirty="0">
                <a:solidFill>
                  <a:schemeClr val="accent3"/>
                </a:solidFill>
              </a:rPr>
              <a:t>2.04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F-statistic = 1.25e+05, </a:t>
            </a:r>
            <a:r>
              <a:rPr lang="en-US" sz="2000" b="1" dirty="0">
                <a:solidFill>
                  <a:schemeClr val="accent3"/>
                </a:solidFill>
              </a:rPr>
              <a:t>p &lt; 2.2e-16 </a:t>
            </a:r>
            <a:r>
              <a:rPr lang="en-US" sz="2000" b="1" dirty="0">
                <a:solidFill>
                  <a:schemeClr val="bg1"/>
                </a:solidFill>
              </a:rPr>
              <a:t>→ model is highly significant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bg1"/>
                </a:solidFill>
              </a:rPr>
              <a:t>Significant Predictors </a:t>
            </a:r>
            <a:r>
              <a:rPr lang="en-US" sz="2000" b="1" dirty="0">
                <a:solidFill>
                  <a:schemeClr val="accent3"/>
                </a:solidFill>
              </a:rPr>
              <a:t>(p &lt; 0.001):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 err="1">
                <a:solidFill>
                  <a:schemeClr val="bg1"/>
                </a:solidFill>
              </a:rPr>
              <a:t>Hours.Studied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accent3"/>
                </a:solidFill>
              </a:rPr>
              <a:t>(β ≈ 2.85)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 err="1">
                <a:solidFill>
                  <a:schemeClr val="bg1"/>
                </a:solidFill>
              </a:rPr>
              <a:t>Previous.Scores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accent3"/>
                </a:solidFill>
              </a:rPr>
              <a:t>(β ≈ 1.02)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 err="1">
                <a:solidFill>
                  <a:schemeClr val="bg1"/>
                </a:solidFill>
              </a:rPr>
              <a:t>Extracurricular.Activities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accent3"/>
                </a:solidFill>
              </a:rPr>
              <a:t>(β ≈ 0.59)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 err="1">
                <a:solidFill>
                  <a:schemeClr val="bg1"/>
                </a:solidFill>
              </a:rPr>
              <a:t>Sleep.Hours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accent3"/>
                </a:solidFill>
              </a:rPr>
              <a:t>(β ≈ 0.48)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 err="1">
                <a:solidFill>
                  <a:schemeClr val="bg1"/>
                </a:solidFill>
              </a:rPr>
              <a:t>Sample.Question.Papers.Practiced</a:t>
            </a:r>
            <a:r>
              <a:rPr lang="en-US" sz="2000" b="1" dirty="0">
                <a:solidFill>
                  <a:schemeClr val="bg1"/>
                </a:solidFill>
              </a:rPr>
              <a:t> (β ≈ 0.19)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0" y="1790700"/>
            <a:ext cx="18288000" cy="0"/>
          </a:xfrm>
          <a:prstGeom prst="line">
            <a:avLst/>
          </a:prstGeom>
          <a:ln w="9525" cap="rnd">
            <a:solidFill>
              <a:srgbClr val="F4F4F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514600" y="114300"/>
            <a:ext cx="11783046" cy="1532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65"/>
              </a:lnSpc>
            </a:pPr>
            <a:r>
              <a:rPr lang="en-US" sz="9600" b="1" dirty="0">
                <a:solidFill>
                  <a:schemeClr val="bg1"/>
                </a:solidFill>
              </a:rPr>
              <a:t>Interpretations</a:t>
            </a:r>
            <a:endParaRPr lang="en-US" sz="13016" b="1" spc="-546" dirty="0">
              <a:solidFill>
                <a:srgbClr val="F4F4F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98FA40-0727-151F-066E-2BBCC621678B}"/>
              </a:ext>
            </a:extLst>
          </p:cNvPr>
          <p:cNvSpPr txBox="1"/>
          <p:nvPr/>
        </p:nvSpPr>
        <p:spPr>
          <a:xfrm>
            <a:off x="0" y="2327344"/>
            <a:ext cx="179832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Students who study more hours and have higher previous scores tend to achieve a higher Performance. Index.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n-US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Participation in extracurricular activities, adequate sleep, and practicing sample question papers also positively influence performance, though their effect is smaller compared to study hours and previous scores.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n-US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model fits the data very well, with low residual error, indicating accurate predictions of student performance.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B1124">
                <a:alpha val="100000"/>
              </a:srgbClr>
            </a:gs>
            <a:gs pos="50000">
              <a:srgbClr val="000000">
                <a:alpha val="100000"/>
              </a:srgbClr>
            </a:gs>
            <a:gs pos="100000">
              <a:srgbClr val="6B1124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1676400" y="4313497"/>
            <a:ext cx="11783046" cy="1660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65"/>
              </a:lnSpc>
            </a:pPr>
            <a:r>
              <a:rPr lang="en-US" sz="13016" b="1" spc="-546" dirty="0">
                <a:solidFill>
                  <a:srgbClr val="F4F4F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128</TotalTime>
  <Words>392</Words>
  <Application>Microsoft Office PowerPoint</Application>
  <PresentationFormat>Custom</PresentationFormat>
  <Paragraphs>81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Times New Roman</vt:lpstr>
      <vt:lpstr>Wingdings</vt:lpstr>
      <vt:lpstr>quote-cjk-patch</vt:lpstr>
      <vt:lpstr>Poppins Medium</vt:lpstr>
      <vt:lpstr>Arial</vt:lpstr>
      <vt:lpstr>Calibri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Red Simple Modern Data Analysis Presentation</dc:title>
  <dc:creator>Said Ali</dc:creator>
  <cp:lastModifiedBy>Said Ali</cp:lastModifiedBy>
  <cp:revision>2</cp:revision>
  <dcterms:created xsi:type="dcterms:W3CDTF">2006-08-16T00:00:00Z</dcterms:created>
  <dcterms:modified xsi:type="dcterms:W3CDTF">2025-09-06T06:53:20Z</dcterms:modified>
  <dc:identifier>DAGyLPdg8t8</dc:identifier>
</cp:coreProperties>
</file>

<file path=docProps/thumbnail.jpeg>
</file>